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Write an Evidence-Based Paragraph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L07 · v0.1.2 · Learner copy</a:t>
            </a:r>
          </a:p>
          <a:p>
            <a:pPr>
              <a:defRPr sz="2400" b="0">
                <a:solidFill>
                  <a:srgbClr val="183238"/>
                </a:solidFill>
                <a:latin typeface="Arial"/>
              </a:defRPr>
            </a:pPr>
          </a:p>
          <a:p>
            <a:pPr>
              <a:defRPr sz="2400" b="0">
                <a:solidFill>
                  <a:srgbClr val="183238"/>
                </a:solidFill>
                <a:latin typeface="Arial"/>
              </a:defRPr>
            </a:pPr>
            <a:r>
              <a:t>In this estimated 40-minute lesson, learners write a focused paragraph that answers a text question, supports the answer with accurate details, explains how those details connect to the claim, and ends clearly. They keep claims within the passage and distinguish evidence from explanation.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The paragraph moves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A paragraph answers a question with a connected explanation, not a list of details. Start with a claim that directly answers the question. Choose two accurate details from the text: quote a short phrase exactly or paraphrase it precisely. After each detail, explain what it shows and how it supports the claim. End with a sentence that completes the answer. A quotation by itself</a:t>
            </a:r>
          </a:p>
          <a:p>
            <a:pPr>
              <a:defRPr sz="2400" b="0">
                <a:solidFill>
                  <a:srgbClr val="183238"/>
                </a:solidFill>
                <a:latin typeface="Arial"/>
              </a:defRPr>
            </a:pPr>
            <a:r>
              <a:t>is not reasoning, and a detail that is true but unrelated does not strengthen the paragraph. Keep the claim within what the text supports.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passage: The Banner Test</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During art club, Lila’s group made a paper banner for the classroom. On Monday, Lila taped it beside the open door. Each time someone entered, the door brushed the paper and lifted one corner. Lila added two strips of tape, but the corner still curled.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passage: The Banner Test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On Tuesday, Dev suggested the wide board across the room. Lila moved the banner there. It stayed flat, and club members standing in the doorway could read the title. Lila kept one strip of tape on the corner that had lifted before.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connect the details</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Read “The Banner Test” and answer: Which change most helped the banner work for readers? In the annotated model, bracketed labels show each sentence’s job; leave the labels out of your own writing. Follow the claim, two details, and an explanation after each detail. The model is one text-supported answer; another answer may work if it uses the passage well.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Model: connect the details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[Claim] Moving the banner to the wide board helped most. [Evidence 1] On Monday, the door lifted a corner, and the corner still curled after Lila added two strips of tape. [Reasoning 1] Tape alone did not stop the curl. [Evidence 2] On the board, the banner stayed flat and readers could see its title from the doorway. [Reasoning 2] The new spot solved the curling problem and</a:t>
            </a:r>
          </a:p>
          <a:p>
            <a:pPr>
              <a:defRPr sz="2400" b="0">
                <a:solidFill>
                  <a:srgbClr val="183238"/>
                </a:solidFill>
                <a:latin typeface="Arial"/>
              </a:defRPr>
            </a:pPr>
            <a:r>
              <a:t>worked for readers at the doorway. [Closing] The move helped more than extra tape.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Plan before you draft</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Use the printed organizer or notebook.</a:t>
            </a:r>
          </a:p>
          <a:p>
            <a:pPr>
              <a:defRPr sz="2400" b="0">
                <a:solidFill>
                  <a:srgbClr val="183238"/>
                </a:solidFill>
                <a:latin typeface="Arial"/>
              </a:defRPr>
            </a:pPr>
          </a:p>
          <a:p>
            <a:pPr>
              <a:defRPr sz="2400" b="0">
                <a:solidFill>
                  <a:srgbClr val="183238"/>
                </a:solidFill>
                <a:latin typeface="Arial"/>
              </a:defRPr>
            </a:pPr>
            <a:r>
              <a:t>• Claim: answer the question • Evidence detail 1 • How detail 1 supports the claim • Evidence detail 2 • How detail 2 supports the claim • Closing sentence idea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passage: The Book Table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The library club planned a display called “New Trails.” They arranged books in two stacks and placed a title card behind the tallest stack. From the doorway, Inez said she could not see the title. Rafa suggested adding more books to the table.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passage: The Book Table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Bea moved the card to the front and lowered the tallest stack. The club asked Inez to look again. She read the title from the doorway, and Rafa found a book by using one of the labels. They kept two stacks because the table was narrow near the entrance. After lunch, a younger student chose a book without moving the stacks.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Guided practice</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With a partner or on your own, answer: How did the club use feedback to make the display easier to browse? Use the planner to write a claim, one detail about what a reader first noticed, and one detail about the revision or later check. After each detail, explain how it supports your answer; if working alone, write a brief note. Identify one true detail that is less useful for</a:t>
            </a:r>
          </a:p>
          <a:p>
            <a:pPr>
              <a:defRPr sz="2400" b="0">
                <a:solidFill>
                  <a:srgbClr val="183238"/>
                </a:solidFill>
                <a:latin typeface="Arial"/>
              </a:defRPr>
            </a:pPr>
            <a:r>
              <a:t>answering the question. Discuss your plan with a partner or jot brief notes; do not write the full paragraph yet.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Independent passage: The Book Swap Sign</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Maya made a sign for the class book swap. Its title, date, and directions were all written in the same size, with two small book drawings around them. She taped it inside the classroom beside the door. From the hallway, Niko could read “Book Swap” but not the day. Lee asked where students should leave the books.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Independent passage: The Book Swap Sign — continued</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Maya asked both classmates what information they needed. She made “Friday” larger, added an arrow and the words “Place books in the blue box,” then moved the sign to the wall above that box near the library shelf. The next morning, Niko read the day from the hallway, and Lee followed the arrow to the box. A younger student also put a book in the right place. Maya kept one</a:t>
            </a:r>
          </a:p>
          <a:p>
            <a:pPr>
              <a:defRPr sz="2400" b="0">
                <a:solidFill>
                  <a:srgbClr val="183238"/>
                </a:solidFill>
                <a:latin typeface="Arial"/>
              </a:defRPr>
            </a:pPr>
            <a:r>
              <a:t>drawing as a border because it did not cover any words.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Write your paragraph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Write one focused paragraph answering: How did Maya use reader feedback to make the book-swap sign easier to use? State a clear claim, include at least two accurate details from the story, and explain how each detail supports your answer. End with a sentence that completes the answer. You may quote a short phrase exactly or paraphrase precisely. Use the planner if it helps;</a:t>
            </a:r>
          </a:p>
          <a:p>
            <a:pPr>
              <a:defRPr sz="2400" b="0">
                <a:solidFill>
                  <a:srgbClr val="183238"/>
                </a:solidFill>
                <a:latin typeface="Arial"/>
              </a:defRPr>
            </a:pPr>
            <a:r>
              <a:t>leave out details that do not support your claim.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94360" y="457200"/>
            <a:ext cx="10972800" cy="1005840"/>
          </a:xfrm>
          <a:prstGeom prst="rect">
            <a:avLst/>
          </a:prstGeom>
          <a:noFill/>
        </p:spPr>
        <p:txBody>
          <a:bodyPr wrap="square">
            <a:spAutoFit/>
          </a:bodyPr>
          <a:lstStyle/>
          <a:p>
            <a:pPr>
              <a:defRPr sz="2800" b="1">
                <a:solidFill>
                  <a:srgbClr val="183238"/>
                </a:solidFill>
                <a:latin typeface="Arial"/>
              </a:defRPr>
            </a:pPr>
            <a:r>
              <a:t>Check before you finish</a:t>
            </a:r>
          </a:p>
        </p:txBody>
      </p:sp>
      <p:sp>
        <p:nvSpPr>
          <p:cNvPr id="3" name="TextBox 2"/>
          <p:cNvSpPr txBox="1"/>
          <p:nvPr/>
        </p:nvSpPr>
        <p:spPr>
          <a:xfrm>
            <a:off x="594360" y="1645920"/>
            <a:ext cx="10972800" cy="4572000"/>
          </a:xfrm>
          <a:prstGeom prst="rect">
            <a:avLst/>
          </a:prstGeom>
          <a:noFill/>
        </p:spPr>
        <p:txBody>
          <a:bodyPr wrap="square">
            <a:spAutoFit/>
          </a:bodyPr>
          <a:lstStyle/>
          <a:p>
            <a:pPr>
              <a:defRPr sz="2400" b="0">
                <a:solidFill>
                  <a:srgbClr val="183238"/>
                </a:solidFill>
                <a:latin typeface="Arial"/>
              </a:defRPr>
            </a:pPr>
            <a:r>
              <a:t>Does your first sentence answer the question?</a:t>
            </a:r>
          </a:p>
          <a:p>
            <a:pPr>
              <a:defRPr sz="2400" b="0">
                <a:solidFill>
                  <a:srgbClr val="183238"/>
                </a:solidFill>
                <a:latin typeface="Arial"/>
              </a:defRPr>
            </a:pPr>
          </a:p>
          <a:p>
            <a:pPr>
              <a:defRPr sz="2400" b="0">
                <a:solidFill>
                  <a:srgbClr val="183238"/>
                </a:solidFill>
                <a:latin typeface="Arial"/>
              </a:defRPr>
            </a:pPr>
            <a:r>
              <a:t>Did you include two accurate details?</a:t>
            </a:r>
          </a:p>
          <a:p>
            <a:pPr>
              <a:defRPr sz="2400" b="0">
                <a:solidFill>
                  <a:srgbClr val="183238"/>
                </a:solidFill>
                <a:latin typeface="Arial"/>
              </a:defRPr>
            </a:pPr>
          </a:p>
          <a:p>
            <a:pPr>
              <a:defRPr sz="2400" b="0">
                <a:solidFill>
                  <a:srgbClr val="183238"/>
                </a:solidFill>
                <a:latin typeface="Arial"/>
              </a:defRPr>
            </a:pPr>
            <a:r>
              <a:t>Did you explain how each detail supports your answer?</a:t>
            </a:r>
          </a:p>
          <a:p>
            <a:pPr>
              <a:defRPr sz="2400" b="0">
                <a:solidFill>
                  <a:srgbClr val="183238"/>
                </a:solidFill>
                <a:latin typeface="Arial"/>
              </a:defRPr>
            </a:pPr>
          </a:p>
          <a:p>
            <a:pPr>
              <a:defRPr sz="2400" b="0">
                <a:solidFill>
                  <a:srgbClr val="183238"/>
                </a:solidFill>
                <a:latin typeface="Arial"/>
              </a:defRPr>
            </a:pPr>
            <a:r>
              <a:t>Does your last sentence complete the response?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Write an Evidence-Based Paragraph</dc:title>
  <dc:subject>Learner copy</dc:subject>
  <dc:creator/>
  <cp:keywords/>
  <dc:description/>
  <cp:lastModifiedBy/>
  <cp:revision>1</cp:revision>
  <dcterms:created xsi:type="dcterms:W3CDTF">2026-09-27T13:41:07Z</dcterms:created>
  <dcterms:modified xsi:type="dcterms:W3CDTF">2026-09-27T13:41:07Z</dcterms:modified>
  <cp:category/>
</cp:coreProperties>
</file>